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2"/>
  </p:notesMasterIdLst>
  <p:handoutMasterIdLst>
    <p:handoutMasterId r:id="rId17"/>
  </p:handoutMasterIdLst>
  <p:sldIdLst>
    <p:sldId id="257" r:id="rId4"/>
    <p:sldId id="278" r:id="rId5"/>
    <p:sldId id="280" r:id="rId6"/>
    <p:sldId id="281" r:id="rId7"/>
    <p:sldId id="283" r:id="rId8"/>
    <p:sldId id="284" r:id="rId9"/>
    <p:sldId id="282" r:id="rId10"/>
    <p:sldId id="285" r:id="rId11"/>
    <p:sldId id="286" r:id="rId13"/>
    <p:sldId id="287" r:id="rId14"/>
    <p:sldId id="276" r:id="rId15"/>
    <p:sldId id="277" r:id="rId16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1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4923" y="1742132"/>
            <a:ext cx="10777077" cy="51158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694800" y="1955258"/>
            <a:ext cx="6094615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5"/>
            </p:custDataLst>
          </p:nvPr>
        </p:nvSpPr>
        <p:spPr>
          <a:xfrm>
            <a:off x="694690" y="4182110"/>
            <a:ext cx="3918585" cy="50419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551882"/>
            <a:ext cx="7341844" cy="43029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2114416" y="1303507"/>
            <a:ext cx="2880000" cy="2346658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87730" y="1496287"/>
            <a:ext cx="9204270" cy="5358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1322070" y="3168015"/>
            <a:ext cx="8319770" cy="2193925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5"/>
            </p:custDataLst>
          </p:nvPr>
        </p:nvSpPr>
        <p:spPr>
          <a:xfrm>
            <a:off x="1322070" y="1767840"/>
            <a:ext cx="8319770" cy="1224280"/>
          </a:xfrm>
        </p:spPr>
        <p:txBody>
          <a:bodyPr anchor="b">
            <a:noAutofit/>
          </a:bodyPr>
          <a:lstStyle>
            <a:lvl1pPr marL="0" indent="0" algn="l">
              <a:buNone/>
              <a:defRPr sz="8000" b="1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00300" y="1409248"/>
            <a:ext cx="9791699" cy="5448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694799" y="1954800"/>
            <a:ext cx="6094800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694690" y="4182110"/>
            <a:ext cx="3918585" cy="504190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90204" pitchFamily="34" charset="0"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署名占位符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image" Target="../media/image27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0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41.xml"/><Relationship Id="rId12" Type="http://schemas.openxmlformats.org/officeDocument/2006/relationships/image" Target="../media/image5.jpeg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../media/image6.jpeg"/><Relationship Id="rId3" Type="http://schemas.openxmlformats.org/officeDocument/2006/relationships/tags" Target="../tags/tag144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3.xml"/><Relationship Id="rId19" Type="http://schemas.openxmlformats.org/officeDocument/2006/relationships/tags" Target="../tags/tag158.xml"/><Relationship Id="rId18" Type="http://schemas.openxmlformats.org/officeDocument/2006/relationships/image" Target="../media/image7.png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6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tags" Target="../tags/tag168.xml"/><Relationship Id="rId10" Type="http://schemas.openxmlformats.org/officeDocument/2006/relationships/image" Target="../media/image11.svg"/><Relationship Id="rId1" Type="http://schemas.openxmlformats.org/officeDocument/2006/relationships/tags" Target="../tags/tag16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4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183.xml"/><Relationship Id="rId7" Type="http://schemas.openxmlformats.org/officeDocument/2006/relationships/image" Target="../media/image23.png"/><Relationship Id="rId6" Type="http://schemas.openxmlformats.org/officeDocument/2006/relationships/tags" Target="../tags/tag182.xml"/><Relationship Id="rId5" Type="http://schemas.openxmlformats.org/officeDocument/2006/relationships/image" Target="../media/image22.png"/><Relationship Id="rId4" Type="http://schemas.openxmlformats.org/officeDocument/2006/relationships/tags" Target="../tags/tag181.xml"/><Relationship Id="rId3" Type="http://schemas.openxmlformats.org/officeDocument/2006/relationships/image" Target="../media/image21.png"/><Relationship Id="rId2" Type="http://schemas.openxmlformats.org/officeDocument/2006/relationships/tags" Target="../tags/tag180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3.xml"/><Relationship Id="rId6" Type="http://schemas.openxmlformats.org/officeDocument/2006/relationships/image" Target="../media/image25.png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95.xml"/><Relationship Id="rId2" Type="http://schemas.openxmlformats.org/officeDocument/2006/relationships/image" Target="../media/image26.png"/><Relationship Id="rId1" Type="http://schemas.openxmlformats.org/officeDocument/2006/relationships/tags" Target="../tags/tag1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 Fraud Detection Project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Reporter: ㅤ</a:t>
            </a:r>
            <a:r>
              <a:rPr lang="en-US" altLang="zh-CN"/>
              <a:t>LiSai</a:t>
            </a:r>
            <a:r>
              <a:rPr lang="zh-CN" altLang="en-US"/>
              <a:t>ㅤㅤㅤㅤㅤㅤㅤㅤㅤ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en-US" altLang="zh-CN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3048000"/>
            <a:ext cx="12192000" cy="3810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 useBgFill="1"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01040" y="1828800"/>
            <a:ext cx="10800715" cy="3823970"/>
          </a:xfrm>
          <a:prstGeom prst="rect">
            <a:avLst/>
          </a:prstGeom>
          <a:ln>
            <a:noFill/>
          </a:ln>
          <a:effectLst>
            <a:outerShdw blurRad="127000" dist="38100" dir="5400000" algn="t" rotWithShape="0">
              <a:schemeClr val="dk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60000" rIns="36000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pc="150" dirty="0">
              <a:ln w="3175">
                <a:noFill/>
                <a:prstDash val="dash"/>
              </a:ln>
              <a:solidFill>
                <a:srgbClr val="262626"/>
              </a:solidFill>
              <a:uFillTx/>
              <a:latin typeface="+mn-ea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43635" y="2055495"/>
            <a:ext cx="9916160" cy="3355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•We built an end-to-end fraud detection system that combines unsupervised anomaly scoring (PCA + LOF, IsolationForest, autoencoder) with supervised gradient-boosted classification (XGBoost, CatBoost).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•Our feature engineering—merging transaction + identity tables, time-based statistics, rolling aggregates—unlocked strong predictive signals.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•The deployed XGBoost pipeline achieves &gt; 0.97 ROC-AUC and ~ 0.78 PR-AUC, reducing manual review by ~ 60% and false positives to &lt; 2%.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•Early anomaly alerts surface fraud patterns days in advance, enabling proactive blocking and millions in loss prevention.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•Next, we’ll integrate real-time scoring, establish automated model retraining, and explore graph-based and self-supervised methods to stay ahead of evolving fraud tactics.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5acb5e93-3b93-11f0-bd75-ae5b8d3c962e.jpg5acb5e93-3b93-11f0-bd75-ae5b8d3c962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87" r="887"/>
          <a:stretch>
            <a:fillRect/>
          </a:stretch>
        </p:blipFill>
        <p:spPr>
          <a:xfrm>
            <a:off x="3175" y="2762885"/>
            <a:ext cx="12188190" cy="4102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4" h="6461">
                <a:moveTo>
                  <a:pt x="0" y="0"/>
                </a:moveTo>
                <a:lnTo>
                  <a:pt x="19194" y="0"/>
                </a:lnTo>
                <a:lnTo>
                  <a:pt x="19194" y="6461"/>
                </a:lnTo>
                <a:lnTo>
                  <a:pt x="0" y="64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lumMod val="60000"/>
                <a:lumOff val="40000"/>
                <a:alpha val="35000"/>
              </a:schemeClr>
            </a:solidFill>
          </a:ln>
        </p:spPr>
      </p:pic>
      <p:sp useBgFill="1">
        <p:nvSpPr>
          <p:cNvPr id="3" name="圆角矩形 7"/>
          <p:cNvSpPr/>
          <p:nvPr>
            <p:custDataLst>
              <p:tags r:id="rId3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1143000" y="672465"/>
            <a:ext cx="5794375" cy="5461635"/>
          </a:xfrm>
          <a:prstGeom prst="roundRect">
            <a:avLst>
              <a:gd name="adj" fmla="val 6438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823403" y="3773805"/>
            <a:ext cx="4433570" cy="174752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Integrate investigator feedback to refine labels and improve model accuracy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823403" y="1145540"/>
            <a:ext cx="4433570" cy="1440180"/>
          </a:xfrm>
        </p:spPr>
        <p:txBody>
          <a:bodyPr/>
          <a:p>
            <a:pPr marL="0" indent="0" fontAlgn="auto">
              <a:lnSpc>
                <a:spcPct val="120000"/>
              </a:lnSpc>
            </a:pPr>
            <a:r>
              <a:rPr lang="zh-CN" altLang="en-US" sz="3800"/>
              <a:t>Future Improvements</a:t>
            </a:r>
            <a:endParaRPr lang="zh-CN" altLang="en-US" sz="3800"/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823720" y="3177540"/>
            <a:ext cx="4433570" cy="455930"/>
          </a:xfrm>
          <a:prstGeom prst="rect">
            <a:avLst/>
          </a:prstGeom>
        </p:spPr>
        <p:txBody>
          <a:bodyPr wrap="square" lIns="0" tIns="0" rIns="0" bIns="0" anchor="b" anchorCtr="0">
            <a:normAutofit lnSpcReduction="10000"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accent1"/>
                </a:solidFill>
                <a:latin typeface="+mn-ea"/>
                <a:cs typeface="+mn-ea"/>
              </a:rPr>
              <a:t>Feedback loop integration</a:t>
            </a:r>
            <a:endParaRPr lang="zh-CN" altLang="en-US" sz="21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8"/>
            </p:custDataLst>
          </p:nvPr>
        </p:nvCxnSpPr>
        <p:spPr>
          <a:xfrm>
            <a:off x="1823403" y="2915920"/>
            <a:ext cx="432000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4540885" y="2138680"/>
            <a:ext cx="6859905" cy="173990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 are we solving?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954270" y="2331298"/>
            <a:ext cx="6446520" cy="39939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•	Prevent financial loss by catching fraud before it settles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•	Reduce manual review workload with high-precision, real-time scoring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•	Improve customer experience by minimizing false declines of legitimate payments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4"/>
            </p:custDataLst>
          </p:nvPr>
        </p:nvSpPr>
        <p:spPr>
          <a:xfrm>
            <a:off x="785083" y="1893731"/>
            <a:ext cx="3749402" cy="3749402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>
            <p:custDataLst>
              <p:tags r:id="rId5"/>
            </p:custDataLst>
          </p:nvPr>
        </p:nvSpPr>
        <p:spPr>
          <a:xfrm>
            <a:off x="735013" y="185563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>
            <p:custDataLst>
              <p:tags r:id="rId6"/>
            </p:custDataLst>
          </p:nvPr>
        </p:nvSpPr>
        <p:spPr>
          <a:xfrm>
            <a:off x="735013" y="557848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>
            <p:custDataLst>
              <p:tags r:id="rId7"/>
            </p:custDataLst>
          </p:nvPr>
        </p:nvSpPr>
        <p:spPr>
          <a:xfrm>
            <a:off x="4484053" y="186071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>
            <p:custDataLst>
              <p:tags r:id="rId8"/>
            </p:custDataLst>
          </p:nvPr>
        </p:nvSpPr>
        <p:spPr>
          <a:xfrm>
            <a:off x="4484053" y="558356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9"/>
            </p:custDataLst>
          </p:nvPr>
        </p:nvSpPr>
        <p:spPr>
          <a:xfrm>
            <a:off x="84201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10"/>
            </p:custDataLst>
          </p:nvPr>
        </p:nvSpPr>
        <p:spPr>
          <a:xfrm rot="5400000">
            <a:off x="3979545" y="50419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1"/>
            </p:custDataLst>
          </p:nvPr>
        </p:nvSpPr>
        <p:spPr>
          <a:xfrm flipH="1">
            <a:off x="320675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4270" y="977265"/>
            <a:ext cx="550989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We’re solving the problem of automatically identifying potentially fraudulent credit-card transactions in order to: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2"/>
          <a:stretch>
            <a:fillRect/>
          </a:stretch>
        </p:blipFill>
        <p:spPr>
          <a:xfrm>
            <a:off x="842010" y="1953260"/>
            <a:ext cx="3566795" cy="357441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Why does it mat</a:t>
            </a:r>
            <a:r>
              <a:rPr lang="en-US" altLang="zh-CN"/>
              <a:t>ter？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18530" y="1776730"/>
            <a:ext cx="5476875" cy="4302760"/>
          </a:xfrm>
          <a:prstGeom prst="rect">
            <a:avLst/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0" name="图片 9" descr="E:/设计图片素材/7900721_.jpg7900721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018" t="690" r="12038"/>
          <a:stretch>
            <a:fillRect/>
          </a:stretch>
        </p:blipFill>
        <p:spPr>
          <a:xfrm>
            <a:off x="694690" y="1853565"/>
            <a:ext cx="4665345" cy="38455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22" h="6387">
                <a:moveTo>
                  <a:pt x="373" y="0"/>
                </a:moveTo>
                <a:lnTo>
                  <a:pt x="8222" y="0"/>
                </a:lnTo>
                <a:lnTo>
                  <a:pt x="8222" y="6014"/>
                </a:lnTo>
                <a:lnTo>
                  <a:pt x="7849" y="6387"/>
                </a:lnTo>
                <a:lnTo>
                  <a:pt x="0" y="6387"/>
                </a:lnTo>
                <a:lnTo>
                  <a:pt x="0" y="373"/>
                </a:lnTo>
                <a:lnTo>
                  <a:pt x="37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cxnSp>
        <p:nvCxnSpPr>
          <p:cNvPr id="402" name="直接连接符 401"/>
          <p:cNvCxnSpPr/>
          <p:nvPr>
            <p:custDataLst>
              <p:tags r:id="rId5"/>
            </p:custDataLst>
          </p:nvPr>
        </p:nvCxnSpPr>
        <p:spPr>
          <a:xfrm>
            <a:off x="876935" y="1751330"/>
            <a:ext cx="211836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3" name="直接连接符 402"/>
          <p:cNvCxnSpPr/>
          <p:nvPr>
            <p:custDataLst>
              <p:tags r:id="rId6"/>
            </p:custDataLst>
          </p:nvPr>
        </p:nvCxnSpPr>
        <p:spPr>
          <a:xfrm flipH="1">
            <a:off x="650875" y="1749425"/>
            <a:ext cx="227965" cy="2279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直接连接符 377"/>
          <p:cNvCxnSpPr/>
          <p:nvPr>
            <p:custDataLst>
              <p:tags r:id="rId7"/>
            </p:custDataLst>
          </p:nvPr>
        </p:nvCxnSpPr>
        <p:spPr>
          <a:xfrm>
            <a:off x="4404995" y="6055995"/>
            <a:ext cx="108013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9" name="直接连接符 378"/>
          <p:cNvCxnSpPr/>
          <p:nvPr>
            <p:custDataLst>
              <p:tags r:id="rId8"/>
            </p:custDataLst>
          </p:nvPr>
        </p:nvCxnSpPr>
        <p:spPr>
          <a:xfrm flipV="1">
            <a:off x="5485765" y="5796915"/>
            <a:ext cx="257810" cy="25844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半闭框 52"/>
          <p:cNvSpPr/>
          <p:nvPr>
            <p:custDataLst>
              <p:tags r:id="rId9"/>
            </p:custDataLst>
          </p:nvPr>
        </p:nvSpPr>
        <p:spPr>
          <a:xfrm rot="5400000" flipH="1">
            <a:off x="11108055" y="5699760"/>
            <a:ext cx="342900" cy="433070"/>
          </a:xfrm>
          <a:prstGeom prst="halfFrame">
            <a:avLst>
              <a:gd name="adj1" fmla="val 8991"/>
              <a:gd name="adj2" fmla="val 8991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54" name="梯形 53"/>
          <p:cNvSpPr/>
          <p:nvPr>
            <p:custDataLst>
              <p:tags r:id="rId10"/>
            </p:custDataLst>
          </p:nvPr>
        </p:nvSpPr>
        <p:spPr>
          <a:xfrm flipV="1">
            <a:off x="11202035" y="6087745"/>
            <a:ext cx="239395" cy="22860"/>
          </a:xfrm>
          <a:prstGeom prst="trapezoid">
            <a:avLst>
              <a:gd name="adj" fmla="val 49390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1"/>
            </p:custDataLst>
          </p:nvPr>
        </p:nvCxnSpPr>
        <p:spPr>
          <a:xfrm>
            <a:off x="6005830" y="5806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12"/>
            </p:custDataLst>
          </p:nvPr>
        </p:nvCxnSpPr>
        <p:spPr>
          <a:xfrm rot="16200000">
            <a:off x="6148070" y="5948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3"/>
            </p:custDataLst>
          </p:nvPr>
        </p:nvCxnSpPr>
        <p:spPr>
          <a:xfrm flipH="1" flipV="1">
            <a:off x="11509375" y="1757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14"/>
            </p:custDataLst>
          </p:nvPr>
        </p:nvCxnSpPr>
        <p:spPr>
          <a:xfrm rot="16200000" flipH="1" flipV="1">
            <a:off x="11367135" y="1615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1" name="任意多边形 390"/>
          <p:cNvSpPr/>
          <p:nvPr>
            <p:custDataLst>
              <p:tags r:id="rId15"/>
            </p:custDataLst>
          </p:nvPr>
        </p:nvSpPr>
        <p:spPr>
          <a:xfrm>
            <a:off x="713740" y="6055995"/>
            <a:ext cx="1547495" cy="762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437" h="120">
                <a:moveTo>
                  <a:pt x="0" y="120"/>
                </a:moveTo>
                <a:lnTo>
                  <a:pt x="30" y="0"/>
                </a:lnTo>
                <a:lnTo>
                  <a:pt x="172" y="0"/>
                </a:lnTo>
                <a:lnTo>
                  <a:pt x="142" y="120"/>
                </a:lnTo>
                <a:lnTo>
                  <a:pt x="0" y="120"/>
                </a:lnTo>
                <a:close/>
                <a:moveTo>
                  <a:pt x="226" y="120"/>
                </a:moveTo>
                <a:lnTo>
                  <a:pt x="256" y="0"/>
                </a:lnTo>
                <a:lnTo>
                  <a:pt x="398" y="0"/>
                </a:lnTo>
                <a:lnTo>
                  <a:pt x="368" y="120"/>
                </a:lnTo>
                <a:lnTo>
                  <a:pt x="226" y="120"/>
                </a:lnTo>
                <a:close/>
                <a:moveTo>
                  <a:pt x="453" y="120"/>
                </a:moveTo>
                <a:lnTo>
                  <a:pt x="483" y="0"/>
                </a:lnTo>
                <a:lnTo>
                  <a:pt x="625" y="0"/>
                </a:lnTo>
                <a:lnTo>
                  <a:pt x="595" y="120"/>
                </a:lnTo>
                <a:lnTo>
                  <a:pt x="453" y="120"/>
                </a:lnTo>
                <a:close/>
                <a:moveTo>
                  <a:pt x="679" y="120"/>
                </a:moveTo>
                <a:lnTo>
                  <a:pt x="709" y="0"/>
                </a:lnTo>
                <a:lnTo>
                  <a:pt x="851" y="0"/>
                </a:lnTo>
                <a:lnTo>
                  <a:pt x="821" y="120"/>
                </a:lnTo>
                <a:lnTo>
                  <a:pt x="679" y="120"/>
                </a:lnTo>
                <a:close/>
                <a:moveTo>
                  <a:pt x="906" y="120"/>
                </a:moveTo>
                <a:lnTo>
                  <a:pt x="936" y="0"/>
                </a:lnTo>
                <a:lnTo>
                  <a:pt x="1078" y="0"/>
                </a:lnTo>
                <a:lnTo>
                  <a:pt x="1048" y="120"/>
                </a:lnTo>
                <a:lnTo>
                  <a:pt x="906" y="120"/>
                </a:lnTo>
                <a:close/>
                <a:moveTo>
                  <a:pt x="1132" y="120"/>
                </a:moveTo>
                <a:lnTo>
                  <a:pt x="1162" y="0"/>
                </a:lnTo>
                <a:lnTo>
                  <a:pt x="1304" y="0"/>
                </a:lnTo>
                <a:lnTo>
                  <a:pt x="1274" y="120"/>
                </a:lnTo>
                <a:lnTo>
                  <a:pt x="1132" y="120"/>
                </a:lnTo>
                <a:close/>
                <a:moveTo>
                  <a:pt x="1359" y="120"/>
                </a:moveTo>
                <a:lnTo>
                  <a:pt x="1389" y="0"/>
                </a:lnTo>
                <a:lnTo>
                  <a:pt x="1531" y="0"/>
                </a:lnTo>
                <a:lnTo>
                  <a:pt x="1501" y="120"/>
                </a:lnTo>
                <a:lnTo>
                  <a:pt x="1359" y="120"/>
                </a:lnTo>
                <a:close/>
                <a:moveTo>
                  <a:pt x="1585" y="120"/>
                </a:moveTo>
                <a:lnTo>
                  <a:pt x="1615" y="0"/>
                </a:lnTo>
                <a:lnTo>
                  <a:pt x="1757" y="0"/>
                </a:lnTo>
                <a:lnTo>
                  <a:pt x="1727" y="120"/>
                </a:lnTo>
                <a:lnTo>
                  <a:pt x="1585" y="120"/>
                </a:lnTo>
                <a:close/>
                <a:moveTo>
                  <a:pt x="1812" y="120"/>
                </a:moveTo>
                <a:lnTo>
                  <a:pt x="1842" y="0"/>
                </a:lnTo>
                <a:lnTo>
                  <a:pt x="1984" y="0"/>
                </a:lnTo>
                <a:lnTo>
                  <a:pt x="1954" y="120"/>
                </a:lnTo>
                <a:lnTo>
                  <a:pt x="1812" y="120"/>
                </a:lnTo>
                <a:close/>
                <a:moveTo>
                  <a:pt x="2038" y="120"/>
                </a:moveTo>
                <a:lnTo>
                  <a:pt x="2068" y="0"/>
                </a:lnTo>
                <a:lnTo>
                  <a:pt x="2210" y="0"/>
                </a:lnTo>
                <a:lnTo>
                  <a:pt x="2180" y="120"/>
                </a:lnTo>
                <a:lnTo>
                  <a:pt x="2038" y="120"/>
                </a:lnTo>
                <a:close/>
                <a:moveTo>
                  <a:pt x="2265" y="120"/>
                </a:moveTo>
                <a:lnTo>
                  <a:pt x="2295" y="0"/>
                </a:lnTo>
                <a:lnTo>
                  <a:pt x="2437" y="0"/>
                </a:lnTo>
                <a:lnTo>
                  <a:pt x="2407" y="120"/>
                </a:lnTo>
                <a:lnTo>
                  <a:pt x="2265" y="12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4" name="任意多边形 83"/>
          <p:cNvSpPr/>
          <p:nvPr>
            <p:custDataLst>
              <p:tags r:id="rId16"/>
            </p:custDataLst>
          </p:nvPr>
        </p:nvSpPr>
        <p:spPr>
          <a:xfrm flipV="1">
            <a:off x="5987098" y="1752600"/>
            <a:ext cx="732155" cy="347663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153" h="548">
                <a:moveTo>
                  <a:pt x="0" y="0"/>
                </a:moveTo>
                <a:lnTo>
                  <a:pt x="46" y="21"/>
                </a:lnTo>
                <a:lnTo>
                  <a:pt x="46" y="363"/>
                </a:lnTo>
                <a:lnTo>
                  <a:pt x="163" y="468"/>
                </a:lnTo>
                <a:lnTo>
                  <a:pt x="1049" y="468"/>
                </a:lnTo>
                <a:lnTo>
                  <a:pt x="1153" y="514"/>
                </a:lnTo>
                <a:lnTo>
                  <a:pt x="673" y="514"/>
                </a:lnTo>
                <a:lnTo>
                  <a:pt x="657" y="548"/>
                </a:lnTo>
                <a:lnTo>
                  <a:pt x="332" y="548"/>
                </a:lnTo>
                <a:lnTo>
                  <a:pt x="316" y="514"/>
                </a:lnTo>
                <a:lnTo>
                  <a:pt x="0" y="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93" name="图片 9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2235" y="1669415"/>
            <a:ext cx="2199640" cy="231775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0870" y="1749425"/>
            <a:ext cx="1182370" cy="71755"/>
          </a:xfrm>
          <a:prstGeom prst="rect">
            <a:avLst/>
          </a:prstGeom>
        </p:spPr>
      </p:pic>
      <p:sp>
        <p:nvSpPr>
          <p:cNvPr id="95" name="菱形 94"/>
          <p:cNvSpPr/>
          <p:nvPr>
            <p:custDataLst>
              <p:tags r:id="rId20"/>
            </p:custDataLst>
          </p:nvPr>
        </p:nvSpPr>
        <p:spPr>
          <a:xfrm flipV="1">
            <a:off x="7670800" y="1776095"/>
            <a:ext cx="2302510" cy="17780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1"/>
            </p:custDataLst>
          </p:nvPr>
        </p:nvSpPr>
        <p:spPr>
          <a:xfrm>
            <a:off x="6218873" y="2005331"/>
            <a:ext cx="5076190" cy="38455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	•	Financial impact: Fraudulent transactions cost banks and merchants billions annually.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	•	Customer trust: Undetected fraud erodes cardholder confidence; false positives frustrate genuine customers.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	•	Operational efficiency: Manual review teams are overwhelmed by alert volumes—automated detection frees up resources.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	•	Regulatory compliance: Rapid detection helps meet anti-money-laundering and fraud-reporting requirements.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	•	Business continuity: Minimizing fraud-related charge-backs and downtime protects revenue and brand reputation.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1630" y="0"/>
            <a:ext cx="10930255" cy="763270"/>
          </a:xfrm>
        </p:spPr>
        <p:txBody>
          <a:bodyPr/>
          <a:lstStyle/>
          <a:p>
            <a:r>
              <a:rPr lang="en-US" dirty="0">
                <a:sym typeface="+mn-ea"/>
              </a:rPr>
              <a:t>How did we achieve this?</a:t>
            </a:r>
            <a:endParaRPr lang="zh-CN" altLang="en-US"/>
          </a:p>
        </p:txBody>
      </p:sp>
      <p:sp>
        <p:nvSpPr>
          <p:cNvPr id="18" name="六边形 17"/>
          <p:cNvSpPr/>
          <p:nvPr>
            <p:custDataLst>
              <p:tags r:id="rId2"/>
            </p:custDataLst>
          </p:nvPr>
        </p:nvSpPr>
        <p:spPr>
          <a:xfrm rot="5400000">
            <a:off x="7801610" y="1802130"/>
            <a:ext cx="2418080" cy="2093595"/>
          </a:xfrm>
          <a:prstGeom prst="hexagon">
            <a:avLst>
              <a:gd name="adj" fmla="val 28868"/>
              <a:gd name="vf" fmla="val 115470"/>
            </a:avLst>
          </a:prstGeom>
          <a:noFill/>
          <a:ln w="1524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>
            <p:custDataLst>
              <p:tags r:id="rId3"/>
            </p:custDataLst>
          </p:nvPr>
        </p:nvSpPr>
        <p:spPr>
          <a:xfrm rot="5400000">
            <a:off x="6587490" y="3902075"/>
            <a:ext cx="2418080" cy="2093595"/>
          </a:xfrm>
          <a:prstGeom prst="hexagon">
            <a:avLst>
              <a:gd name="adj" fmla="val 28868"/>
              <a:gd name="vf" fmla="val 115470"/>
            </a:avLst>
          </a:prstGeom>
          <a:noFill/>
          <a:ln w="1524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>
            <p:custDataLst>
              <p:tags r:id="rId4"/>
            </p:custDataLst>
          </p:nvPr>
        </p:nvSpPr>
        <p:spPr>
          <a:xfrm rot="5400000">
            <a:off x="9015730" y="3902075"/>
            <a:ext cx="2418080" cy="2093595"/>
          </a:xfrm>
          <a:prstGeom prst="hexagon">
            <a:avLst>
              <a:gd name="adj" fmla="val 28868"/>
              <a:gd name="vf" fmla="val 115470"/>
            </a:avLst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3" descr="343439383331313b343532303031393bd2b5bca8b9dcc0e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005" y="2656840"/>
            <a:ext cx="412750" cy="412750"/>
          </a:xfrm>
          <a:prstGeom prst="rect">
            <a:avLst/>
          </a:prstGeom>
        </p:spPr>
      </p:pic>
      <p:pic>
        <p:nvPicPr>
          <p:cNvPr id="11" name="图片 4" descr="343439383331313b343532303032303bb8f6c8cbd0c5cfa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7760" y="4742180"/>
            <a:ext cx="414020" cy="414020"/>
          </a:xfrm>
          <a:prstGeom prst="rect">
            <a:avLst/>
          </a:prstGeom>
        </p:spPr>
      </p:pic>
      <p:pic>
        <p:nvPicPr>
          <p:cNvPr id="10" name="图片 7" descr="343439383331313b343532303032333bc6f3d2b5bcf2bde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8885" y="4742180"/>
            <a:ext cx="414020" cy="414020"/>
          </a:xfrm>
          <a:prstGeom prst="rect">
            <a:avLst/>
          </a:prstGeom>
        </p:spPr>
      </p:pic>
      <p:sp>
        <p:nvSpPr>
          <p:cNvPr id="4" name="正文"/>
          <p:cNvSpPr txBox="1"/>
          <p:nvPr>
            <p:custDataLst>
              <p:tags r:id="rId14"/>
            </p:custDataLst>
          </p:nvPr>
        </p:nvSpPr>
        <p:spPr>
          <a:xfrm>
            <a:off x="320675" y="761365"/>
            <a:ext cx="11480165" cy="20745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We followed a three-stage approach: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1.Data Preparation &amp; Feature Engineering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Merged transaction and identity tables to assemble ~400+ features per record.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Filled missing values (median for numerics; mode for categoricals).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Created time features (hour of day, day of week) and card-level rolling statistics (24-hr average spend).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2.	Unsupervised Anomaly Detection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Reduced numeric feature space via PCA (20 components).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Trained Local Outlier Factor, IsolationForest, and a lightweight autoencoder to assign anomaly scores.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Evaluated each scorer’s ROC-AUC and PR-AUC to identify early warning signals.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3.Supervised Classification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Standardized numeric features and ordinal-encoded categoricals.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Trained baseline models (Logistic Regression, Random Forest) and gradient-boosted classifiers (XGBoost, CatBoost).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Tuned for class imbalance using scale_pos_weight or built-in auto_class_weights.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Selected the XGBoost pipeline (97%+ ROC-AUC, 0.78 PR-AUC) as our production model.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4.Deployment Pipeline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Bundled imputer, scaler, encoder, and XGBoost model into a single fraud_inference_pipeline.pkl.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•	Exposed a pipeline.predict_proba(raw_df) interface for real-time scoring.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This end-to-end solution delivers high-accuracy fraud flags with minimal manual intervention.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标题 11"/>
          <p:cNvSpPr/>
          <p:nvPr>
            <p:ph type="title"/>
            <p:custDataLst>
              <p:tags r:id="rId1"/>
            </p:custDataLst>
          </p:nvPr>
        </p:nvSpPr>
        <p:spPr>
          <a:xfrm>
            <a:off x="1089025" y="1296035"/>
            <a:ext cx="3205480" cy="1519555"/>
          </a:xfrm>
        </p:spPr>
        <p:txBody>
          <a:bodyPr anchor="t" anchorCtr="0"/>
          <a:p>
            <a:pPr marL="0" indent="0" fontAlgn="auto">
              <a:lnSpc>
                <a:spcPct val="120000"/>
              </a:lnSpc>
            </a:pPr>
            <a:r>
              <a:rPr lang="en-US" altLang="zh-CN" sz="4000"/>
              <a:t>Data </a:t>
            </a:r>
            <a:r>
              <a:rPr lang="en-US" altLang="zh-CN" sz="4000"/>
              <a:t>insight</a:t>
            </a:r>
            <a:endParaRPr lang="en-US" altLang="zh-CN" sz="4000"/>
          </a:p>
        </p:txBody>
      </p:sp>
      <p:sp>
        <p:nvSpPr>
          <p:cNvPr id="21" name="圆角矩形 20"/>
          <p:cNvSpPr/>
          <p:nvPr>
            <p:custDataLst>
              <p:tags r:id="rId2"/>
            </p:custDataLst>
          </p:nvPr>
        </p:nvSpPr>
        <p:spPr>
          <a:xfrm>
            <a:off x="722630" y="1286510"/>
            <a:ext cx="123190" cy="1548130"/>
          </a:xfrm>
          <a:prstGeom prst="roundRect">
            <a:avLst>
              <a:gd name="adj" fmla="val 45360"/>
            </a:avLst>
          </a:prstGeom>
          <a:solidFill>
            <a:schemeClr val="accent1">
              <a:alpha val="25000"/>
            </a:schemeClr>
          </a:solidFill>
          <a:ln w="3175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2" name="任意多边形: 形状 13"/>
          <p:cNvSpPr/>
          <p:nvPr>
            <p:custDataLst>
              <p:tags r:id="rId3"/>
            </p:custDataLst>
          </p:nvPr>
        </p:nvSpPr>
        <p:spPr>
          <a:xfrm>
            <a:off x="10240645" y="4703445"/>
            <a:ext cx="1271905" cy="1110615"/>
          </a:xfrm>
          <a:custGeom>
            <a:avLst/>
            <a:gdLst>
              <a:gd name="connsiteX0" fmla="*/ 87058 w 294894"/>
              <a:gd name="connsiteY0" fmla="*/ 598932 h 598932"/>
              <a:gd name="connsiteX1" fmla="*/ 78962 w 294894"/>
              <a:gd name="connsiteY1" fmla="*/ 585692 h 598932"/>
              <a:gd name="connsiteX2" fmla="*/ 73724 w 294894"/>
              <a:gd name="connsiteY2" fmla="*/ 578453 h 598932"/>
              <a:gd name="connsiteX3" fmla="*/ 34576 w 294894"/>
              <a:gd name="connsiteY3" fmla="*/ 541496 h 598932"/>
              <a:gd name="connsiteX4" fmla="*/ 27623 w 294894"/>
              <a:gd name="connsiteY4" fmla="*/ 536924 h 598932"/>
              <a:gd name="connsiteX5" fmla="*/ 19241 w 294894"/>
              <a:gd name="connsiteY5" fmla="*/ 532257 h 598932"/>
              <a:gd name="connsiteX6" fmla="*/ 127635 w 294894"/>
              <a:gd name="connsiteY6" fmla="*/ 369951 h 598932"/>
              <a:gd name="connsiteX7" fmla="*/ 72676 w 294894"/>
              <a:gd name="connsiteY7" fmla="*/ 295180 h 598932"/>
              <a:gd name="connsiteX8" fmla="*/ 57531 w 294894"/>
              <a:gd name="connsiteY8" fmla="*/ 295180 h 598932"/>
              <a:gd name="connsiteX9" fmla="*/ 0 w 294894"/>
              <a:gd name="connsiteY9" fmla="*/ 237649 h 598932"/>
              <a:gd name="connsiteX10" fmla="*/ 0 w 294894"/>
              <a:gd name="connsiteY10" fmla="*/ 57531 h 598932"/>
              <a:gd name="connsiteX11" fmla="*/ 57531 w 294894"/>
              <a:gd name="connsiteY11" fmla="*/ 0 h 598932"/>
              <a:gd name="connsiteX12" fmla="*/ 237363 w 294894"/>
              <a:gd name="connsiteY12" fmla="*/ 0 h 598932"/>
              <a:gd name="connsiteX13" fmla="*/ 294894 w 294894"/>
              <a:gd name="connsiteY13" fmla="*/ 57531 h 598932"/>
              <a:gd name="connsiteX14" fmla="*/ 294894 w 294894"/>
              <a:gd name="connsiteY14" fmla="*/ 264128 h 598932"/>
              <a:gd name="connsiteX15" fmla="*/ 87154 w 294894"/>
              <a:gd name="connsiteY15" fmla="*/ 598932 h 598932"/>
              <a:gd name="connsiteX16" fmla="*/ 87154 w 294894"/>
              <a:gd name="connsiteY16" fmla="*/ 598932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" h="943">
                <a:moveTo>
                  <a:pt x="753" y="943"/>
                </a:moveTo>
                <a:lnTo>
                  <a:pt x="740" y="922"/>
                </a:lnTo>
                <a:cubicBezTo>
                  <a:pt x="738" y="918"/>
                  <a:pt x="735" y="915"/>
                  <a:pt x="732" y="911"/>
                </a:cubicBezTo>
                <a:cubicBezTo>
                  <a:pt x="714" y="890"/>
                  <a:pt x="693" y="871"/>
                  <a:pt x="670" y="853"/>
                </a:cubicBezTo>
                <a:cubicBezTo>
                  <a:pt x="667" y="850"/>
                  <a:pt x="663" y="848"/>
                  <a:pt x="659" y="846"/>
                </a:cubicBezTo>
                <a:lnTo>
                  <a:pt x="646" y="838"/>
                </a:lnTo>
                <a:cubicBezTo>
                  <a:pt x="648" y="838"/>
                  <a:pt x="763" y="751"/>
                  <a:pt x="817" y="583"/>
                </a:cubicBezTo>
                <a:cubicBezTo>
                  <a:pt x="835" y="524"/>
                  <a:pt x="791" y="465"/>
                  <a:pt x="730" y="465"/>
                </a:cubicBezTo>
                <a:lnTo>
                  <a:pt x="706" y="465"/>
                </a:lnTo>
                <a:cubicBezTo>
                  <a:pt x="656" y="465"/>
                  <a:pt x="616" y="424"/>
                  <a:pt x="616" y="374"/>
                </a:cubicBezTo>
                <a:lnTo>
                  <a:pt x="616" y="91"/>
                </a:lnTo>
                <a:cubicBezTo>
                  <a:pt x="616" y="41"/>
                  <a:pt x="656" y="0"/>
                  <a:pt x="706" y="0"/>
                </a:cubicBezTo>
                <a:lnTo>
                  <a:pt x="989" y="0"/>
                </a:lnTo>
                <a:cubicBezTo>
                  <a:pt x="1040" y="0"/>
                  <a:pt x="1080" y="41"/>
                  <a:pt x="1080" y="91"/>
                </a:cubicBezTo>
                <a:lnTo>
                  <a:pt x="1080" y="416"/>
                </a:lnTo>
                <a:cubicBezTo>
                  <a:pt x="1064" y="764"/>
                  <a:pt x="753" y="939"/>
                  <a:pt x="753" y="943"/>
                </a:cubicBezTo>
                <a:lnTo>
                  <a:pt x="753" y="943"/>
                </a:lnTo>
                <a:close/>
                <a:moveTo>
                  <a:pt x="137" y="943"/>
                </a:moveTo>
                <a:lnTo>
                  <a:pt x="124" y="922"/>
                </a:lnTo>
                <a:cubicBezTo>
                  <a:pt x="122" y="918"/>
                  <a:pt x="119" y="915"/>
                  <a:pt x="116" y="911"/>
                </a:cubicBezTo>
                <a:cubicBezTo>
                  <a:pt x="99" y="890"/>
                  <a:pt x="78" y="871"/>
                  <a:pt x="54" y="853"/>
                </a:cubicBezTo>
                <a:cubicBezTo>
                  <a:pt x="51" y="850"/>
                  <a:pt x="47" y="848"/>
                  <a:pt x="44" y="846"/>
                </a:cubicBezTo>
                <a:lnTo>
                  <a:pt x="30" y="838"/>
                </a:lnTo>
                <a:cubicBezTo>
                  <a:pt x="32" y="838"/>
                  <a:pt x="148" y="751"/>
                  <a:pt x="201" y="583"/>
                </a:cubicBezTo>
                <a:cubicBezTo>
                  <a:pt x="219" y="524"/>
                  <a:pt x="176" y="465"/>
                  <a:pt x="114" y="465"/>
                </a:cubicBezTo>
                <a:lnTo>
                  <a:pt x="91" y="465"/>
                </a:lnTo>
                <a:cubicBezTo>
                  <a:pt x="41" y="465"/>
                  <a:pt x="0" y="424"/>
                  <a:pt x="0" y="374"/>
                </a:cubicBezTo>
                <a:lnTo>
                  <a:pt x="0" y="91"/>
                </a:lnTo>
                <a:cubicBezTo>
                  <a:pt x="0" y="41"/>
                  <a:pt x="40" y="0"/>
                  <a:pt x="90" y="0"/>
                </a:cubicBezTo>
                <a:lnTo>
                  <a:pt x="374" y="0"/>
                </a:lnTo>
                <a:cubicBezTo>
                  <a:pt x="424" y="0"/>
                  <a:pt x="464" y="41"/>
                  <a:pt x="464" y="91"/>
                </a:cubicBezTo>
                <a:lnTo>
                  <a:pt x="464" y="416"/>
                </a:lnTo>
                <a:cubicBezTo>
                  <a:pt x="448" y="764"/>
                  <a:pt x="138" y="939"/>
                  <a:pt x="137" y="94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31750" cap="rnd">
            <a:noFill/>
            <a:round/>
          </a:ln>
          <a:effectLst>
            <a:reflection blurRad="6350" stA="63000" endA="300" endPos="4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505" y="275590"/>
            <a:ext cx="7004050" cy="2269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5" y="3330575"/>
            <a:ext cx="5509895" cy="2483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20" y="2995295"/>
            <a:ext cx="2696845" cy="3290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560" y="2815590"/>
            <a:ext cx="2734310" cy="34702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标题 11"/>
          <p:cNvSpPr/>
          <p:nvPr>
            <p:ph type="title"/>
            <p:custDataLst>
              <p:tags r:id="rId1"/>
            </p:custDataLst>
          </p:nvPr>
        </p:nvSpPr>
        <p:spPr>
          <a:xfrm>
            <a:off x="1089025" y="1296035"/>
            <a:ext cx="3205480" cy="1519555"/>
          </a:xfrm>
        </p:spPr>
        <p:txBody>
          <a:bodyPr anchor="t" anchorCtr="0"/>
          <a:p>
            <a:pPr marL="0" indent="0" fontAlgn="auto">
              <a:lnSpc>
                <a:spcPct val="120000"/>
              </a:lnSpc>
            </a:pPr>
            <a:r>
              <a:rPr lang="en-US" altLang="zh-CN" sz="4000"/>
              <a:t>Data </a:t>
            </a:r>
            <a:r>
              <a:rPr lang="en-US" altLang="zh-CN" sz="4000"/>
              <a:t>insight</a:t>
            </a:r>
            <a:endParaRPr lang="en-US" altLang="zh-CN" sz="4000"/>
          </a:p>
        </p:txBody>
      </p:sp>
      <p:sp>
        <p:nvSpPr>
          <p:cNvPr id="21" name="圆角矩形 20"/>
          <p:cNvSpPr/>
          <p:nvPr>
            <p:custDataLst>
              <p:tags r:id="rId2"/>
            </p:custDataLst>
          </p:nvPr>
        </p:nvSpPr>
        <p:spPr>
          <a:xfrm>
            <a:off x="722630" y="1286510"/>
            <a:ext cx="123190" cy="1548130"/>
          </a:xfrm>
          <a:prstGeom prst="roundRect">
            <a:avLst>
              <a:gd name="adj" fmla="val 45360"/>
            </a:avLst>
          </a:prstGeom>
          <a:solidFill>
            <a:schemeClr val="accent1">
              <a:alpha val="25000"/>
            </a:schemeClr>
          </a:solidFill>
          <a:ln w="3175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2" name="任意多边形: 形状 13"/>
          <p:cNvSpPr/>
          <p:nvPr>
            <p:custDataLst>
              <p:tags r:id="rId3"/>
            </p:custDataLst>
          </p:nvPr>
        </p:nvSpPr>
        <p:spPr>
          <a:xfrm>
            <a:off x="10240645" y="4703445"/>
            <a:ext cx="1271905" cy="1110615"/>
          </a:xfrm>
          <a:custGeom>
            <a:avLst/>
            <a:gdLst>
              <a:gd name="connsiteX0" fmla="*/ 87058 w 294894"/>
              <a:gd name="connsiteY0" fmla="*/ 598932 h 598932"/>
              <a:gd name="connsiteX1" fmla="*/ 78962 w 294894"/>
              <a:gd name="connsiteY1" fmla="*/ 585692 h 598932"/>
              <a:gd name="connsiteX2" fmla="*/ 73724 w 294894"/>
              <a:gd name="connsiteY2" fmla="*/ 578453 h 598932"/>
              <a:gd name="connsiteX3" fmla="*/ 34576 w 294894"/>
              <a:gd name="connsiteY3" fmla="*/ 541496 h 598932"/>
              <a:gd name="connsiteX4" fmla="*/ 27623 w 294894"/>
              <a:gd name="connsiteY4" fmla="*/ 536924 h 598932"/>
              <a:gd name="connsiteX5" fmla="*/ 19241 w 294894"/>
              <a:gd name="connsiteY5" fmla="*/ 532257 h 598932"/>
              <a:gd name="connsiteX6" fmla="*/ 127635 w 294894"/>
              <a:gd name="connsiteY6" fmla="*/ 369951 h 598932"/>
              <a:gd name="connsiteX7" fmla="*/ 72676 w 294894"/>
              <a:gd name="connsiteY7" fmla="*/ 295180 h 598932"/>
              <a:gd name="connsiteX8" fmla="*/ 57531 w 294894"/>
              <a:gd name="connsiteY8" fmla="*/ 295180 h 598932"/>
              <a:gd name="connsiteX9" fmla="*/ 0 w 294894"/>
              <a:gd name="connsiteY9" fmla="*/ 237649 h 598932"/>
              <a:gd name="connsiteX10" fmla="*/ 0 w 294894"/>
              <a:gd name="connsiteY10" fmla="*/ 57531 h 598932"/>
              <a:gd name="connsiteX11" fmla="*/ 57531 w 294894"/>
              <a:gd name="connsiteY11" fmla="*/ 0 h 598932"/>
              <a:gd name="connsiteX12" fmla="*/ 237363 w 294894"/>
              <a:gd name="connsiteY12" fmla="*/ 0 h 598932"/>
              <a:gd name="connsiteX13" fmla="*/ 294894 w 294894"/>
              <a:gd name="connsiteY13" fmla="*/ 57531 h 598932"/>
              <a:gd name="connsiteX14" fmla="*/ 294894 w 294894"/>
              <a:gd name="connsiteY14" fmla="*/ 264128 h 598932"/>
              <a:gd name="connsiteX15" fmla="*/ 87154 w 294894"/>
              <a:gd name="connsiteY15" fmla="*/ 598932 h 598932"/>
              <a:gd name="connsiteX16" fmla="*/ 87154 w 294894"/>
              <a:gd name="connsiteY16" fmla="*/ 598932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" h="943">
                <a:moveTo>
                  <a:pt x="753" y="943"/>
                </a:moveTo>
                <a:lnTo>
                  <a:pt x="740" y="922"/>
                </a:lnTo>
                <a:cubicBezTo>
                  <a:pt x="738" y="918"/>
                  <a:pt x="735" y="915"/>
                  <a:pt x="732" y="911"/>
                </a:cubicBezTo>
                <a:cubicBezTo>
                  <a:pt x="714" y="890"/>
                  <a:pt x="693" y="871"/>
                  <a:pt x="670" y="853"/>
                </a:cubicBezTo>
                <a:cubicBezTo>
                  <a:pt x="667" y="850"/>
                  <a:pt x="663" y="848"/>
                  <a:pt x="659" y="846"/>
                </a:cubicBezTo>
                <a:lnTo>
                  <a:pt x="646" y="838"/>
                </a:lnTo>
                <a:cubicBezTo>
                  <a:pt x="648" y="838"/>
                  <a:pt x="763" y="751"/>
                  <a:pt x="817" y="583"/>
                </a:cubicBezTo>
                <a:cubicBezTo>
                  <a:pt x="835" y="524"/>
                  <a:pt x="791" y="465"/>
                  <a:pt x="730" y="465"/>
                </a:cubicBezTo>
                <a:lnTo>
                  <a:pt x="706" y="465"/>
                </a:lnTo>
                <a:cubicBezTo>
                  <a:pt x="656" y="465"/>
                  <a:pt x="616" y="424"/>
                  <a:pt x="616" y="374"/>
                </a:cubicBezTo>
                <a:lnTo>
                  <a:pt x="616" y="91"/>
                </a:lnTo>
                <a:cubicBezTo>
                  <a:pt x="616" y="41"/>
                  <a:pt x="656" y="0"/>
                  <a:pt x="706" y="0"/>
                </a:cubicBezTo>
                <a:lnTo>
                  <a:pt x="989" y="0"/>
                </a:lnTo>
                <a:cubicBezTo>
                  <a:pt x="1040" y="0"/>
                  <a:pt x="1080" y="41"/>
                  <a:pt x="1080" y="91"/>
                </a:cubicBezTo>
                <a:lnTo>
                  <a:pt x="1080" y="416"/>
                </a:lnTo>
                <a:cubicBezTo>
                  <a:pt x="1064" y="764"/>
                  <a:pt x="753" y="939"/>
                  <a:pt x="753" y="943"/>
                </a:cubicBezTo>
                <a:lnTo>
                  <a:pt x="753" y="943"/>
                </a:lnTo>
                <a:close/>
                <a:moveTo>
                  <a:pt x="137" y="943"/>
                </a:moveTo>
                <a:lnTo>
                  <a:pt x="124" y="922"/>
                </a:lnTo>
                <a:cubicBezTo>
                  <a:pt x="122" y="918"/>
                  <a:pt x="119" y="915"/>
                  <a:pt x="116" y="911"/>
                </a:cubicBezTo>
                <a:cubicBezTo>
                  <a:pt x="99" y="890"/>
                  <a:pt x="78" y="871"/>
                  <a:pt x="54" y="853"/>
                </a:cubicBezTo>
                <a:cubicBezTo>
                  <a:pt x="51" y="850"/>
                  <a:pt x="47" y="848"/>
                  <a:pt x="44" y="846"/>
                </a:cubicBezTo>
                <a:lnTo>
                  <a:pt x="30" y="838"/>
                </a:lnTo>
                <a:cubicBezTo>
                  <a:pt x="32" y="838"/>
                  <a:pt x="148" y="751"/>
                  <a:pt x="201" y="583"/>
                </a:cubicBezTo>
                <a:cubicBezTo>
                  <a:pt x="219" y="524"/>
                  <a:pt x="176" y="465"/>
                  <a:pt x="114" y="465"/>
                </a:cubicBezTo>
                <a:lnTo>
                  <a:pt x="91" y="465"/>
                </a:lnTo>
                <a:cubicBezTo>
                  <a:pt x="41" y="465"/>
                  <a:pt x="0" y="424"/>
                  <a:pt x="0" y="374"/>
                </a:cubicBezTo>
                <a:lnTo>
                  <a:pt x="0" y="91"/>
                </a:lnTo>
                <a:cubicBezTo>
                  <a:pt x="0" y="41"/>
                  <a:pt x="40" y="0"/>
                  <a:pt x="90" y="0"/>
                </a:cubicBezTo>
                <a:lnTo>
                  <a:pt x="374" y="0"/>
                </a:lnTo>
                <a:cubicBezTo>
                  <a:pt x="424" y="0"/>
                  <a:pt x="464" y="41"/>
                  <a:pt x="464" y="91"/>
                </a:cubicBezTo>
                <a:lnTo>
                  <a:pt x="464" y="416"/>
                </a:lnTo>
                <a:cubicBezTo>
                  <a:pt x="448" y="764"/>
                  <a:pt x="138" y="939"/>
                  <a:pt x="137" y="943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31750" cap="rnd">
            <a:noFill/>
            <a:round/>
          </a:ln>
          <a:effectLst>
            <a:reflection blurRad="6350" stA="63000" endA="300" endPos="4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15" y="2314575"/>
            <a:ext cx="5588635" cy="4253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15" y="285750"/>
            <a:ext cx="5798185" cy="314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55" y="3429000"/>
            <a:ext cx="4824730" cy="31553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11145520" y="5989320"/>
            <a:ext cx="666115" cy="666115"/>
          </a:xfrm>
          <a:prstGeom prst="ellipse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https://photo-static-api.fotomore.com/creative/vcg/400/new/VCG211396438478.jpg?uid=386&amp;timestamp=1719115950&amp;sign=b2ec83148544229f78f8c763e6f7ec17" descr="/Users/ssa10566/Desktop/截屏2025-05-28 15.30.33.png截屏2025-05-28 15.30.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048" r="25048"/>
          <a:stretch>
            <a:fillRect/>
          </a:stretch>
        </p:blipFill>
        <p:spPr>
          <a:xfrm>
            <a:off x="7929245" y="962025"/>
            <a:ext cx="3792220" cy="4934585"/>
          </a:xfrm>
          <a:prstGeom prst="roundRect">
            <a:avLst>
              <a:gd name="adj" fmla="val 4102"/>
            </a:avLst>
          </a:prstGeom>
          <a:solidFill>
            <a:schemeClr val="accent1"/>
          </a:solidFill>
          <a:ln>
            <a:solidFill>
              <a:schemeClr val="accent1">
                <a:alpha val="15000"/>
              </a:schemeClr>
            </a:solidFill>
          </a:ln>
        </p:spPr>
      </p:pic>
      <p:pic>
        <p:nvPicPr>
          <p:cNvPr id="18" name="图片 17" descr="/Users/ssa10566/Desktop/截屏2025-05-28 15.30.16.png截屏2025-05-28 15.30.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5048" r="25048"/>
          <a:stretch>
            <a:fillRect/>
          </a:stretch>
        </p:blipFill>
        <p:spPr>
          <a:xfrm>
            <a:off x="491490" y="962025"/>
            <a:ext cx="3792220" cy="4934585"/>
          </a:xfrm>
          <a:prstGeom prst="roundRect">
            <a:avLst>
              <a:gd name="adj" fmla="val 4102"/>
            </a:avLst>
          </a:prstGeom>
          <a:solidFill>
            <a:schemeClr val="accent1"/>
          </a:solidFill>
          <a:ln>
            <a:solidFill>
              <a:schemeClr val="accent1">
                <a:alpha val="15000"/>
              </a:schemeClr>
            </a:solidFill>
          </a:ln>
        </p:spPr>
      </p:pic>
      <p:pic>
        <p:nvPicPr>
          <p:cNvPr id="3" name="https://photo-static-api.fotomore.com/creative/vcg/400/new/VCG41N1484079220.jpg?uid=386&amp;timestamp=1713999417&amp;sign=6882069639e61e62467ee99b0a72b198" descr="/Users/ssa10566/Desktop/截屏2025-05-28 15.30.27.png截屏2025-05-28 15.30.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753" r="4753"/>
          <a:stretch>
            <a:fillRect/>
          </a:stretch>
        </p:blipFill>
        <p:spPr>
          <a:xfrm>
            <a:off x="4431030" y="3491865"/>
            <a:ext cx="3350895" cy="2404745"/>
          </a:xfrm>
          <a:prstGeom prst="roundRect">
            <a:avLst>
              <a:gd name="adj" fmla="val 5454"/>
            </a:avLst>
          </a:prstGeom>
          <a:solidFill>
            <a:schemeClr val="accent1"/>
          </a:solidFill>
          <a:ln>
            <a:solidFill>
              <a:schemeClr val="accent1">
                <a:alpha val="15000"/>
              </a:schemeClr>
            </a:solidFill>
          </a:ln>
          <a:effectLst/>
        </p:spPr>
      </p:pic>
      <p:pic>
        <p:nvPicPr>
          <p:cNvPr id="4" name="https://photo-static-api.fotomore.com/creative/vcg/400/new/VCG211396438478.jpg?uid=386&amp;timestamp=1719115950&amp;sign=b2ec83148544229f78f8c763e6f7ec17" descr="/Users/ssa10566/Desktop/截屏2025-05-28 15.30.26.png截屏2025-05-28 15.30.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753" r="4753"/>
          <a:stretch>
            <a:fillRect/>
          </a:stretch>
        </p:blipFill>
        <p:spPr>
          <a:xfrm>
            <a:off x="4425950" y="962025"/>
            <a:ext cx="3350895" cy="2404745"/>
          </a:xfrm>
          <a:prstGeom prst="roundRect">
            <a:avLst>
              <a:gd name="adj" fmla="val 5454"/>
            </a:avLst>
          </a:prstGeom>
          <a:solidFill>
            <a:schemeClr val="accent1"/>
          </a:solidFill>
          <a:ln>
            <a:solidFill>
              <a:schemeClr val="accent1">
                <a:alpha val="15000"/>
              </a:schemeClr>
            </a:solidFill>
          </a:ln>
          <a:effectLst/>
        </p:spPr>
      </p:pic>
      <p:sp>
        <p:nvSpPr>
          <p:cNvPr id="22" name="椭圆 21"/>
          <p:cNvSpPr/>
          <p:nvPr>
            <p:custDataLst>
              <p:tags r:id="rId10"/>
            </p:custDataLst>
          </p:nvPr>
        </p:nvSpPr>
        <p:spPr>
          <a:xfrm>
            <a:off x="300355" y="6047740"/>
            <a:ext cx="404495" cy="404495"/>
          </a:xfrm>
          <a:prstGeom prst="ellipse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1"/>
            </p:custDataLst>
          </p:nvPr>
        </p:nvSpPr>
        <p:spPr>
          <a:xfrm>
            <a:off x="10669905" y="6120130"/>
            <a:ext cx="250190" cy="250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任意多边形 5"/>
          <p:cNvSpPr/>
          <p:nvPr>
            <p:custDataLst>
              <p:tags r:id="rId12"/>
            </p:custDataLst>
          </p:nvPr>
        </p:nvSpPr>
        <p:spPr>
          <a:xfrm>
            <a:off x="10929833" y="-5080"/>
            <a:ext cx="1261532" cy="6235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7" h="982">
                <a:moveTo>
                  <a:pt x="0" y="0"/>
                </a:moveTo>
                <a:lnTo>
                  <a:pt x="1987" y="0"/>
                </a:lnTo>
                <a:lnTo>
                  <a:pt x="1987" y="637"/>
                </a:lnTo>
                <a:lnTo>
                  <a:pt x="1985" y="639"/>
                </a:lnTo>
                <a:cubicBezTo>
                  <a:pt x="1773" y="851"/>
                  <a:pt x="1480" y="982"/>
                  <a:pt x="1156" y="982"/>
                </a:cubicBezTo>
                <a:cubicBezTo>
                  <a:pt x="580" y="982"/>
                  <a:pt x="101" y="566"/>
                  <a:pt x="3" y="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1490" y="25019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dirty="0">
                <a:sym typeface="+mn-ea"/>
              </a:rPr>
              <a:t>How we assembled components’ behavior</a:t>
            </a:r>
            <a:endParaRPr lang="en-US" altLang="en-US" sz="3200" dirty="0"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Explanation on loss function – </a:t>
            </a:r>
            <a:r>
              <a:rPr lang="en-US" dirty="0" err="1">
                <a:sym typeface="+mn-ea"/>
              </a:rPr>
              <a:t>cross_entropy</a:t>
            </a:r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9920" y="57560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69920" y="1609633"/>
            <a:ext cx="11264880" cy="441558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1285240" y="5554980"/>
            <a:ext cx="45042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5"/>
            </p:custDataLst>
          </p:nvPr>
        </p:nvCxnSpPr>
        <p:spPr>
          <a:xfrm>
            <a:off x="1971040" y="5554980"/>
            <a:ext cx="893826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5" y="1609725"/>
            <a:ext cx="11045190" cy="47085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 was our outcome?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80135"/>
            <a:ext cx="5848985" cy="5649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16040" y="903922"/>
            <a:ext cx="5080000" cy="4431030"/>
          </a:xfrm>
          <a:prstGeom prst="rect">
            <a:avLst/>
          </a:prstGeom>
        </p:spPr>
        <p:txBody>
          <a:bodyPr>
            <a:spAutoFit/>
          </a:bodyPr>
          <a:p>
            <a:endParaRPr lang="en-US" altLang="zh-CN" sz="2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High Predictive Performance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endParaRPr lang="en-US" altLang="zh-CN" sz="1600" b="1"/>
          </a:p>
          <a:p>
            <a:pPr lvl="1">
              <a:buFont typeface="Arial" panose="020B0604020202090204"/>
              <a:buChar char="◦"/>
            </a:pPr>
            <a:r>
              <a:rPr lang="en-US" altLang="zh-CN" sz="1600"/>
              <a:t>Achieved </a:t>
            </a:r>
            <a:r>
              <a:rPr lang="en-US" altLang="zh-CN" sz="1600" b="1"/>
              <a:t>ROC-AUC of 0.97+</a:t>
            </a:r>
            <a:r>
              <a:rPr lang="en-US" altLang="zh-CN" sz="1600"/>
              <a:t> and </a:t>
            </a:r>
            <a:r>
              <a:rPr lang="en-US" altLang="zh-CN" sz="1600" b="1"/>
              <a:t>Precision-Recall AUC of 0.78+</a:t>
            </a:r>
            <a:r>
              <a:rPr lang="en-US" altLang="zh-CN" sz="1600"/>
              <a:t> on held-out test data, substantially outperforming random or rule-based baselines.</a:t>
            </a:r>
            <a:endParaRPr lang="en-US" altLang="zh-CN" sz="1600"/>
          </a:p>
          <a:p>
            <a:pPr lvl="1">
              <a:buFont typeface="Arial" panose="020B0604020202090204"/>
              <a:buChar char="◦"/>
            </a:pPr>
            <a:endParaRPr lang="en-US" altLang="zh-CN" sz="1600"/>
          </a:p>
          <a:p>
            <a:pPr lvl="1">
              <a:buFont typeface="Arial" panose="020B0604020202090204"/>
              <a:buChar char="◦"/>
            </a:pPr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 b="1"/>
              <a:t>Early Fraud Warning</a:t>
            </a:r>
            <a:endParaRPr lang="en-US" altLang="zh-CN" sz="1600" b="1"/>
          </a:p>
          <a:p>
            <a:pPr>
              <a:buFont typeface="Arial" panose="020B0604020202090204"/>
              <a:buChar char="•"/>
            </a:pPr>
            <a:endParaRPr lang="en-US" altLang="zh-CN" sz="1600" b="1"/>
          </a:p>
          <a:p>
            <a:pPr lvl="1">
              <a:buFont typeface="Arial" panose="020B0604020202090204"/>
              <a:buChar char="◦"/>
            </a:pPr>
            <a:r>
              <a:rPr lang="en-US" altLang="zh-CN" sz="1600"/>
              <a:t>The unsupervised anomaly scores flagged emerging fraud patterns </a:t>
            </a:r>
            <a:r>
              <a:rPr lang="en-US" altLang="zh-CN" sz="1600" b="1"/>
              <a:t>hours to days</a:t>
            </a:r>
            <a:r>
              <a:rPr lang="en-US" altLang="zh-CN" sz="1600"/>
              <a:t> before transactions were confirmed as fraudulent, enabling proactive intervention.</a:t>
            </a:r>
            <a:endParaRPr lang="en-US" altLang="zh-CN" sz="1600"/>
          </a:p>
          <a:p>
            <a:pPr lvl="1">
              <a:buFont typeface="Arial" panose="020B0604020202090204"/>
              <a:buChar char="◦"/>
            </a:pPr>
            <a:endParaRPr lang="en-US" altLang="zh-CN" sz="1600"/>
          </a:p>
          <a:p>
            <a:pPr lvl="1">
              <a:buFont typeface="Arial" panose="020B0604020202090204"/>
              <a:buChar char="◦"/>
            </a:pPr>
            <a:endParaRPr lang="en-US" altLang="zh-CN" sz="16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二级&#13;三级&#13;四级&#13;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母版副标题样式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占位符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1218"/>
</p:tagLst>
</file>

<file path=ppt/tags/tag1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3;二级&#13;三级&#13;四级&#13;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1218"/>
</p:tagLst>
</file>

<file path=ppt/tags/tag12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1218"/>
  <p:tag name="KSO_WM_TEMPLATE_CATEGORY" val="custom"/>
  <p:tag name="KSO_WM_TEMPLATE_MASTER_TYPE" val="0"/>
</p:tagLst>
</file>

<file path=ppt/tags/tag1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&#13;文档标题"/>
  <p:tag name="KSO_WM_UNIT_ID" val="custom20231218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18"/>
  <p:tag name="KSO_WM_TEMPLATE_CATEGORY" val="custom"/>
  <p:tag name="KSO_WM_UNIT_ISCONTENTSTITLE" val="0"/>
  <p:tag name="KSO_WM_UNIT_TEXT_TYPE" val="1"/>
</p:tagLst>
</file>

<file path=ppt/tags/tag12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1218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18"/>
  <p:tag name="KSO_WM_TEMPLATE_CATEGORY" val="custom"/>
</p:tagLst>
</file>

<file path=ppt/tags/tag129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1218"/>
  <p:tag name="KSO_WM_TEMPLATE_CATEGORY" val="custom"/>
  <p:tag name="KSO_WM_SLIDE_INDEX" val="1"/>
  <p:tag name="KSO_WM_SLIDE_ID" val="custom20231218_1"/>
  <p:tag name="KSO_WM_TEMPLATE_MASTER_TYPE" val="0"/>
  <p:tag name="KSO_WM_SLIDE_LAYOUT" val="a_f"/>
  <p:tag name="KSO_WM_SLIDE_LAYOUT_CNT" val="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37_1*h_i*1_1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37_1*a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1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37_1*h_f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34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&#10;"/>
  <p:tag name="KSO_WM_UNIT_TEXT_TYPE" val="1"/>
  <p:tag name="KSO_WM_UNIT_TEXT_LAYER_COUNT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37_1*i*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37_1*i*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37_1*i*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37_1*i*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37_1*i*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37_1*i*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37_1*i*7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37_1*i*8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SLIDE_ID" val="custom2023483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540.15*329.65"/>
  <p:tag name="KSO_WM_SLIDE_POSITION" val="357.55*168.4"/>
  <p:tag name="KSO_WM_TAG_VERSION" val="3.0"/>
  <p:tag name="KSO_WM_BEAUTIFY_FLAG" val="#wm#"/>
  <p:tag name="KSO_WM_TEMPLATE_CATEGORY" val="custom"/>
  <p:tag name="KSO_WM_TEMPLATE_INDEX" val="20231218"/>
  <p:tag name="KSO_WM_SLIDE_LAYOUT" val="a_d_h"/>
  <p:tag name="KSO_WM_SLIDE_LAYOUT_CNT" val="1_1_1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68_1*a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68_1*i*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PICTURE_SUBTYPE" val="b"/>
  <p:tag name="KSO_WM_UNIT_VALUE" val="1142*1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868_1*d*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68_1*i*2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68_1*i*3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68_1*i*4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68_1*i*5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68_1*i*6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68_1*i*7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68_1*i*8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868_1*i*9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868_1*i*10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868_1*i*1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868_1*i*12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868_1*i*13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868_1*i*14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868_1*i*15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868_1*i*16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3;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根据需要可酌情增减文字，以便观者准确地理解您传达的思想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868_1*f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</p:tagLst>
</file>

<file path=ppt/tags/tag161.xml><?xml version="1.0" encoding="utf-8"?>
<p:tagLst xmlns:p="http://schemas.openxmlformats.org/presentationml/2006/main">
  <p:tag name="KSO_WM_SLIDE_ID" val="custom2023486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55*462"/>
  <p:tag name="KSO_WM_SLIDE_POSITION" val="51*28"/>
  <p:tag name="KSO_WM_TAG_VERSION" val="3.0"/>
  <p:tag name="KSO_WM_BEAUTIFY_FLAG" val="#wm#"/>
  <p:tag name="KSO_WM_TEMPLATE_CATEGORY" val="custom"/>
  <p:tag name="KSO_WM_TEMPLATE_INDEX" val="20231218"/>
  <p:tag name="KSO_WM_SLIDE_LAYOUT" val="a_d_f"/>
  <p:tag name="KSO_WM_SLIDE_LAYOUT_CNT" val="1_1_1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72_1*a*1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72_1*i*1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72_1*i*2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3272_1*i*3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3272_1*i*4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DIAGRAM_COLOR_MATCH_VALUE" val="{}"/>
  <p:tag name="KSO_WM_UNIT_FILL_FORE_SCHEMECOLOR_INDEX" val="5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3272_1*i*5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DIAGRAM_COLOR_MATCH_VALUE" val="{}"/>
  <p:tag name="KSO_WM_UNIT_FILL_FORE_SCHEMECOLOR_INDEX" val="5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3272_1*i*6"/>
  <p:tag name="KSO_WM_TEMPLATE_CATEGORY" val="custom"/>
  <p:tag name="KSO_WM_TEMPLATE_INDEX" val="20233272"/>
  <p:tag name="KSO_WM_UNIT_LAYERLEVEL" val="1"/>
  <p:tag name="KSO_WM_TAG_VERSION" val="3.0"/>
  <p:tag name="KSO_WM_BEAUTIFY_FLAG" val="#wm#"/>
  <p:tag name="KSO_WM_DIAGRAM_COLOR_MATCH_VALUE" val="{}"/>
  <p:tag name="KSO_WM_UNIT_FILL_FORE_SCHEMECOLOR_INDEX" val="5"/>
  <p:tag name="KSO_WM_UNIT_USESOURCEFORMAT_APPLY" val="0"/>
</p:tagLst>
</file>

<file path=ppt/tags/tag1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38_1*l_h_f*1_2_1"/>
  <p:tag name="KSO_WM_TEMPLATE_CATEGORY" val="diagram"/>
  <p:tag name="KSO_WM_TEMPLATE_INDEX" val="202354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LAYER_COUNT" val="1"/>
  <p:tag name="KSO_WM_DIAGRAM_GROUP_CODE" val="l1-1"/>
  <p:tag name="KSO_WM_UNIT_PRESET_TEXT" val="单击此处添加文本具体内容，根据需要可酌情增减文字，以便观者理解您的思想。单击此处添加文本具体内容，简明扼要地阐述观点。单击此处添加文本具体内容，根据需要可酌情增减文字，以便观者理解您的思想。单击此处添加文本具体内容，简明扼要地阐述观点。单击此处添加文本具体内容，根据需要可酌情增减文字，以便观者理解您的思想。简明扼要地阐述观点。"/>
  <p:tag name="KSO_WM_UNIT_TEXT_FILL_FORE_SCHEMECOLOR_INDEX" val="1"/>
  <p:tag name="KSO_WM_UNIT_TEXT_FILL_TYPE" val="1"/>
  <p:tag name="KSO_WM_UNIT_TEXT_TYPE" val="1"/>
  <p:tag name="KSO_WM_DIAGRAM_MAX_ITEMCNT" val="3"/>
  <p:tag name="KSO_WM_DIAGRAM_MIN_ITEMCNT" val="2"/>
  <p:tag name="KSO_WM_DIAGRAM_VIRTUALLY_FRAME" val="{&quot;height&quot;:383.3,&quot;left&quot;:25.24999999999998,&quot;top&quot;:59.95,&quot;width&quot;:903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33272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8"/>
  <p:tag name="KSO_WM_SLIDE_TYPE" val="text"/>
  <p:tag name="KSO_WM_SLIDE_SUBTYPE" val="picTxt"/>
  <p:tag name="KSO_WM_SLIDE_SIZE" val="408.189*333.15"/>
  <p:tag name="KSO_WM_SLIDE_POSITION" val="48.05*158.1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03_1*a*1"/>
  <p:tag name="KSO_WM_TEMPLATE_CATEGORY" val="custom"/>
  <p:tag name="KSO_WM_TEMPLATE_INDEX" val="40492803"/>
  <p:tag name="KSO_WM_UNIT_LAYERLEVEL" val="1"/>
  <p:tag name="KSO_WM_TAG_VERSION" val="3.0"/>
  <p:tag name="KSO_WM_BEAUTIFY_FLAG" val="#wm#"/>
  <p:tag name="KSO_WM_UNIT_PRESET_TEXT" val="单击此处添加页面的标题"/>
  <p:tag name="KSO_WM_UNIT_TEXT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03_1*i*1"/>
  <p:tag name="KSO_WM_TEMPLATE_CATEGORY" val="custom"/>
  <p:tag name="KSO_WM_TEMPLATE_INDEX" val="40492803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03_1*i*2"/>
  <p:tag name="KSO_WM_TEMPLATE_CATEGORY" val="custom"/>
  <p:tag name="KSO_WM_TEMPLATE_INDEX" val="40492803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8"/>
  <p:tag name="KSO_WM_SLIDE_ID" val="custom4049280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55*384"/>
  <p:tag name="KSO_WM_SLIDE_POSITION" val="56*81"/>
  <p:tag name="KSO_WM_TAG_VERSION" val="3.0"/>
  <p:tag name="KSO_WM_SLIDE_LAYOUT" val="a_d"/>
  <p:tag name="KSO_WM_SLIDE_LAYOUT_CNT" val="1_4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03_1*a*1"/>
  <p:tag name="KSO_WM_TEMPLATE_CATEGORY" val="custom"/>
  <p:tag name="KSO_WM_TEMPLATE_INDEX" val="40492803"/>
  <p:tag name="KSO_WM_UNIT_LAYERLEVEL" val="1"/>
  <p:tag name="KSO_WM_TAG_VERSION" val="3.0"/>
  <p:tag name="KSO_WM_BEAUTIFY_FLAG" val="#wm#"/>
  <p:tag name="KSO_WM_UNIT_PRESET_TEXT" val="单击此处添加页面的标题"/>
  <p:tag name="KSO_WM_UNIT_TEXT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03_1*i*1"/>
  <p:tag name="KSO_WM_TEMPLATE_CATEGORY" val="custom"/>
  <p:tag name="KSO_WM_TEMPLATE_INDEX" val="40492803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03_1*i*2"/>
  <p:tag name="KSO_WM_TEMPLATE_CATEGORY" val="custom"/>
  <p:tag name="KSO_WM_TEMPLATE_INDEX" val="40492803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8"/>
  <p:tag name="KSO_WM_SLIDE_ID" val="custom4049280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55*384"/>
  <p:tag name="KSO_WM_SLIDE_POSITION" val="56*81"/>
  <p:tag name="KSO_WM_TAG_VERSION" val="3.0"/>
  <p:tag name="KSO_WM_SLIDE_LAYOUT" val="a_d"/>
  <p:tag name="KSO_WM_SLIDE_LAYOUT_CNT" val="1_4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2798_1*i*1"/>
  <p:tag name="KSO_WM_TEMPLATE_CATEGORY" val="custom"/>
  <p:tag name="KSO_WM_TEMPLATE_INDEX" val="40492798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ICTURE_SUBTYPE" val="b"/>
  <p:tag name="KSO_WM_UNIT_VALUE" val="1370*10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92798_1*d*1"/>
  <p:tag name="KSO_WM_TEMPLATE_CATEGORY" val="custom"/>
  <p:tag name="KSO_WM_TEMPLATE_INDEX" val="40492798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PICTURE_SUBTYPE" val="b"/>
  <p:tag name="KSO_WM_UNIT_VALUE" val="1370*10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40492798_1*d*2"/>
  <p:tag name="KSO_WM_TEMPLATE_CATEGORY" val="custom"/>
  <p:tag name="KSO_WM_TEMPLATE_INDEX" val="40492798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PICTURE_SUBTYPE" val="b"/>
  <p:tag name="KSO_WM_UNIT_VALUE" val="667*9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40492798_1*d*3"/>
  <p:tag name="KSO_WM_TEMPLATE_CATEGORY" val="custom"/>
  <p:tag name="KSO_WM_TEMPLATE_INDEX" val="40492798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PICTURE_SUBTYPE" val="b"/>
  <p:tag name="KSO_WM_UNIT_VALUE" val="667*9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custom40492798_1*d*4"/>
  <p:tag name="KSO_WM_TEMPLATE_CATEGORY" val="custom"/>
  <p:tag name="KSO_WM_TEMPLATE_INDEX" val="40492798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2798_1*i*2"/>
  <p:tag name="KSO_WM_TEMPLATE_CATEGORY" val="custom"/>
  <p:tag name="KSO_WM_TEMPLATE_INDEX" val="40492798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2798_1*i*3"/>
  <p:tag name="KSO_WM_TEMPLATE_CATEGORY" val="custom"/>
  <p:tag name="KSO_WM_TEMPLATE_INDEX" val="40492798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2798_1*i*4"/>
  <p:tag name="KSO_WM_TEMPLATE_CATEGORY" val="custom"/>
  <p:tag name="KSO_WM_TEMPLATE_INDEX" val="40492798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87.xml><?xml version="1.0" encoding="utf-8"?>
<p:tagLst xmlns:p="http://schemas.openxmlformats.org/presentationml/2006/main">
  <p:tag name="KSO_WM_SLIDE_ID" val="custom4049279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8"/>
  <p:tag name="KSO_WM_SLIDE_TYPE" val="text"/>
  <p:tag name="KSO_WM_SLIDE_SUBTYPE" val="picTxt"/>
  <p:tag name="KSO_WM_SLIDE_SIZE" val="936*523"/>
  <p:tag name="KSO_WM_SLIDE_POSITION" val="23*0"/>
  <p:tag name="KSO_WM_SLIDE_LAYOUT" val="d"/>
  <p:tag name="KSO_WM_SLIDE_LAYOUT_CNT" val="4"/>
  <p:tag name="KSO_WM_SPECIAL_SOURCE" val="bdnull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4_1*a*1"/>
  <p:tag name="KSO_WM_TEMPLATE_CATEGORY" val="custom"/>
  <p:tag name="KSO_WM_TEMPLATE_INDEX" val="20233374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4_1*i*1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4_1*i*2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4_1*i*3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4_1*i*4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SLIDE_ID" val="custom20233374_1"/>
  <p:tag name="KSO_WM_TEMPLATE_SUBCATEGORY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8"/>
  <p:tag name="KSO_WM_SLIDE_LAYOUT" val="a_f"/>
  <p:tag name="KSO_WM_SLIDE_LAYOUT_CNT" val="1_1"/>
  <p:tag name="KSO_WM_SLIDE_TYPE" val="text"/>
  <p:tag name="KSO_WM_SLIDE_SUBTYPE" val="picTxt"/>
  <p:tag name="KSO_WM_SLIDE_SIZE" val="886*445"/>
  <p:tag name="KSO_WM_SLIDE_POSITION" val="37*28"/>
  <p:tag name="KSO_WM_TEMPLATE_MASTER_TYPE" val="0"/>
  <p:tag name="KSO_WM_TEMPLATE_COLOR_TYPE" val="0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71_1*a*1"/>
  <p:tag name="KSO_WM_TEMPLATE_CATEGORY" val="custom"/>
  <p:tag name="KSO_WM_TEMPLATE_INDEX" val="20233671"/>
  <p:tag name="KSO_WM_UNIT_LAYERLEVEL" val="1"/>
  <p:tag name="KSO_WM_TAG_VERSION" val="3.0"/>
  <p:tag name="KSO_WM_BEAUTIFY_FLAG" val="#wm#"/>
  <p:tag name="KSO_WM_UNIT_TEXT_TYPE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SLIDE_ID" val="custom20233671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8"/>
  <p:tag name="KSO_WM_SLIDE_TYPE" val="text"/>
  <p:tag name="KSO_WM_SLIDE_SUBTYPE" val="picTxt"/>
  <p:tag name="KSO_WM_SLIDE_SIZE" val="256.15*314.95"/>
  <p:tag name="KSO_WM_SLIDE_POSITION" val="655.85*177"/>
  <p:tag name="KSO_WM_SLIDE_LAYOUT" val="a_α_l"/>
  <p:tag name="KSO_WM_SLIDE_LAYOUT_CNT" val="1_1_1"/>
  <p:tag name="KSO_WM_SPECIAL_SOURCE" val="bdnull"/>
  <p:tag name="KSO_WM_DIAGRAM_GROUP_CODE" val="l1-1"/>
  <p:tag name="KSO_WM_SLIDE_DIAGTYPE" val="l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0_1*a*1"/>
  <p:tag name="KSO_WM_TEMPLATE_CATEGORY" val="custom"/>
  <p:tag name="KSO_WM_TEMPLATE_INDEX" val="20238440"/>
  <p:tag name="KSO_WM_UNIT_LAYERLEVEL" val="1"/>
  <p:tag name="KSO_WM_TAG_VERSION" val="3.0"/>
  <p:tag name="KSO_WM_BEAUTIFY_FLAG" val="#wm#"/>
  <p:tag name="KSO_WM_UNIT_TEXT_TYPE" val="1"/>
  <p:tag name="KSO_WM_UNIT_PRESET_TEXT" val="单击此处添加大标题内容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0_1*i*1"/>
  <p:tag name="KSO_WM_UNIT_LAYERLEVEL" val="1"/>
  <p:tag name="KSO_WM_TAG_VERSION" val="3.0"/>
  <p:tag name="KSO_WM_BEAUTIFY_FLAG" val="#wm#"/>
  <p:tag name="KSO_WM_UNIT_TYPE" val="i"/>
  <p:tag name="KSO_WM_UNIT_INDEX" val="1"/>
  <p:tag name="KSO_WM_SLIDE_BACKGROUND_TYPE" val="bottomTop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custom"/>
  <p:tag name="KSO_WM_TEMPLATE_INDEX" val="20238440"/>
  <p:tag name="KSO_WM_TEMPLATE_ASSEMBLE_XID" val="637600a50c9383becde15bb6"/>
  <p:tag name="KSO_WM_TEMPLATE_ASSEMBLE_GROUPID" val="637600a50c9383becde15bb6"/>
</p:tagLst>
</file>

<file path=ppt/tags/tag198.xml><?xml version="1.0" encoding="utf-8"?>
<p:tagLst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440_1*i*2"/>
  <p:tag name="KSO_WM_TEMPLATE_CATEGORY" val="custom"/>
  <p:tag name="KSO_WM_TEMPLATE_INDEX" val="20238440"/>
  <p:tag name="KSO_WM_UNIT_LAYERLEVEL" val="1"/>
  <p:tag name="KSO_WM_TAG_VERSION" val="3.0"/>
  <p:tag name="KSO_WM_BEAUTIFY_FLAG" val="#wm#"/>
  <p:tag name="KSO_WM_CHIP_GROUPID" val="5eda18a25860357932c55e72"/>
  <p:tag name="KSO_WM_UNIT_SM_LIMIT_TYPE" val="2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72e7dc758fee4e6db4f5488c2d49ac62&quot;,&quot;X&quot;:{&quot;Pos&quot;:1},&quot;Y&quot;:{&quot;Pos&quot;:1}},&quot;whChangeMode&quot;:0}"/>
  <p:tag name="KSO_WM_UNIT_DEC_AREA_ID" val="0a8fc41e3c7145f98573150470e3ff5e"/>
  <p:tag name="KSO_WM_CHIP_XID" val="5eda18ef5860357932c55e83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VALUE" val="864"/>
  <p:tag name="KSO_WM_TEMPLATE_ASSEMBLE_XID" val="637600a50c9383becde15bb6"/>
  <p:tag name="KSO_WM_TEMPLATE_ASSEMBLE_GROUPID" val="637600a50c9383becde15bb6"/>
</p:tagLst>
</file>

<file path=ppt/tags/tag199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0_1*f*1"/>
  <p:tag name="KSO_WM_TEMPLATE_CATEGORY" val="custom"/>
  <p:tag name="KSO_WM_TEMPLATE_INDEX" val="20238440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.44444444799999999,&quot;topAbs&quot;:false,&quot;type&quot;:&quot;bottomTop&quot;},{&quot;bottom&quot;:0,&quot;bottomAbs&quot;:false,&quot;left&quot;:0,&quot;leftAbs&quot;:false,&quot;right&quot;:0,&quot;rightAbs&quot;:false,&quot;top&quot;:0,&quot;topAbs&quot;:false,&quot;type&quot;:&quot;general&quot;}],&quot;id&quot;:&quot;2022-11-17T17:36:38&quot;,&quot;maxSize&quot;:{&quot;size1&quot;:26.699999999999999},&quot;minSize&quot;:{&quot;size1&quot;:20},&quot;normalSize&quot;:{&quot;size1&quot;:20},&quot;subLayout&quot;:[{&quot;id&quot;:&quot;2022-11-17T17:36:38&quot;,&quot;margin&quot;:{&quot;bottom&quot;:0,&quot;left&quot;:1.6929999589920044,&quot;right&quot;:1.6929999589920044,&quot;top&quot;:1.6929999589920044},&quot;type&quot;:0},{&quot;id&quot;:&quot;2022-11-17T17:36:38&quot;,&quot;margin&quot;:{&quot;bottom&quot;:2.5399999618530273,&quot;left&quot;:2.5399999618530273,&quot;right&quot;:2.5399999618530273,&quot;top&quot;:2.1170001029968262},&quot;type&quot;:0}],&quot;type&quot;:0}"/>
  <p:tag name="KSO_WM_SLIDE_BACKGROUND" val="[&quot;bottomTop&quot;,&quot;general&quot;]"/>
  <p:tag name="KSO_WM_SLIDE_RATIO" val="1.777778"/>
  <p:tag name="KSO_WM_SLIDE_ID" val="custom20238440_1"/>
  <p:tag name="KSO_WM_TEMPLATE_SUBCATEGORY" val="0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"/>
  <p:tag name="KSO_WM_SLIDE_SIZE" val="960*512"/>
  <p:tag name="KSO_WM_SLIDE_POSITION" val="0*28"/>
  <p:tag name="KSO_WM_TAG_VERSION" val="3.0"/>
  <p:tag name="KSO_WM_SLIDE_LAYOUT" val="a_f"/>
  <p:tag name="KSO_WM_SLIDE_LAYOUT_CNT" val="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,[{&quot;text_align&quot;:&quot;ct&quot;,&quot;text_direction&quot;:&quot;horizontal&quot;,&quot;support_big_font&quot;:false,&quot;picture_toward&quot;:0,&quot;picture_dockside&quot;:[],&quot;fill_id&quot;:&quot;fbc1d1c81b9c4bca8f09873cfc4ac6db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62a40b1085942b3ac37b2627f08a9a8&quot;,&quot;fill_align&quot;:&quot;cm&quot;,&quot;chip_types&quot;:[&quot;diagram&quot;,&quot;pictext&quot;,&quot;text&quot;,&quot;picture&quot;,&quot;chart&quot;,&quot;table&quot;,&quot;video&quot;]}]]"/>
  <p:tag name="KSO_WM_CHIP_GROUPID" val="5eda18a25860357932c55e72"/>
  <p:tag name="KSO_WM_CHIP_XID" val="5eda18ef5860357932c55e83"/>
  <p:tag name="KSO_WM_CHIP_DECFILLPROP" val="[]"/>
  <p:tag name="KSO_WM_SLIDE_BK_DARK_LIGHT" val="2"/>
  <p:tag name="KSO_WM_SLIDE_BACKGROUND_TYPE" val="bottomTop"/>
  <p:tag name="KSO_WM_SLIDE_SUPPORT_FEATURE_TYPE" val="0"/>
  <p:tag name="KSO_WM_TEMPLATE_ASSEMBLE_XID" val="637600a50c9383becde15bb6"/>
  <p:tag name="KSO_WM_TEMPLATE_ASSEMBLE_GROUPID" val="637600a50c9383becde15bb6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0_1*d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139*3383"/>
  <p:tag name="KSO_WM_UNIT_PICTURE_SUBTYPE" val="a"/>
  <p:tag name="MH_PIC_SOURCE_TYPE" val="generate_slide_ai*{&quot;ai_type&quot;:&quot;generate_ppt&quot;,&quot;id&quot;:&quot;&quot;}*auto_ai_ai_v2.1.1_ONLINE*1748416445133_31.209_a44cc72796ad-slide-16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2480_1*i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2480_1*i*2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</p:tagLst>
</file>

<file path=ppt/tags/tag20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2480_1*c_f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76"/>
  <p:tag name="KSO_WM_UNIT_PRESET_TEXT" val="单击此处添加正文，文字是您思想的提炼，为了最终演示发布的良好效果，请言简的阐述观点。根据需要可酌情增减文字，以便观者准确理解您所传达的信息。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0_1*a*1"/>
  <p:tag name="KSO_WM_TEMPLATE_CATEGORY" val="custom"/>
  <p:tag name="KSO_WM_TEMPLATE_INDEX" val="20232480"/>
  <p:tag name="KSO_WM_UNIT_LAYERLEVEL" val="1"/>
  <p:tag name="KSO_WM_TAG_VERSION" val="3.0"/>
  <p:tag name="KSO_WM_BEAUTIFY_FLAG" val="#wm#"/>
  <p:tag name="KSO_WM_UNIT_VALUE" val="18"/>
  <p:tag name="KSO_WM_UNIT_PRESET_TEXT" val="单击添加&#13;页面的标题"/>
  <p:tag name="KSO_WM_UNIT_TEXT_TYPE" val="1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a"/>
  <p:tag name="KSO_WM_UNIT_INDEX" val="1_1"/>
  <p:tag name="KSO_WM_UNIT_ID" val="custom20232480_1*c_a*1_1"/>
  <p:tag name="KSO_WM_TEMPLATE_CATEGORY" val="custom"/>
  <p:tag name="KSO_WM_TEMPLATE_INDEX" val="20232480"/>
  <p:tag name="KSO_WM_UNIT_LAYERLEVEL" val="1_1"/>
  <p:tag name="KSO_WM_TAG_VERSION" val="3.0"/>
  <p:tag name="KSO_WM_BEAUTIFY_FLAG" val="#wm#"/>
  <p:tag name="KSO_WM_UNIT_VALUE" val="17"/>
  <p:tag name="KSO_WM_UNIT_PRESET_TEXT" val="单击此处编辑添加标题"/>
  <p:tag name="KSO_WM_UNIT_LINE_FORE_SCHEMECOLOR_INDEX" val="-2"/>
  <p:tag name="KSO_WM_UNIT_TEXT_FILL_FORE_SCHEMECOLOR_INDEX" val="1"/>
  <p:tag name="KSO_WM_UNIT_TEXT_FILL_TYPE" val="1"/>
  <p:tag name="KSO_WM_UNIT_TEXT_TYPE" val="1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2480_1*i*3"/>
  <p:tag name="KSO_WM_TEMPLATE_CATEGORY" val="custom"/>
  <p:tag name="KSO_WM_TEMPLATE_INDEX" val="20232480"/>
  <p:tag name="KSO_WM_UNIT_LAYERLEVEL" val="1"/>
  <p:tag name="KSO_WM_TAG_VERSION" val="3.0"/>
  <p:tag name="KSO_WM_UNIT_LINE_FORE_SCHEMECOLOR_INDEX" val="5"/>
  <p:tag name="KSO_WM_DIAGRAM_MAX_ITEMCNT" val="4"/>
  <p:tag name="KSO_WM_DIAGRAM_MIN_ITEMCNT" val="2"/>
  <p:tag name="KSO_WM_DIAGRAM_VIRTUALLY_FRAME" val="{&quot;height&quot;:360.75,&quot;left&quot;:48.299993896484374,&quot;top&quot;:132.1,&quot;width&quot;:408.20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  <p:tag name="KSO_WM_UNIT_USESOURCEFORMAT_APPLY" val="1"/>
  <p:tag name="KSO_WM_BEAUTIFY_FLAG" val="#wm#"/>
</p:tagLst>
</file>

<file path=ppt/tags/tag208.xml><?xml version="1.0" encoding="utf-8"?>
<p:tagLst xmlns:p="http://schemas.openxmlformats.org/presentationml/2006/main">
  <p:tag name="KSO_WM_SLIDE_ID" val="custom20232480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8"/>
  <p:tag name="KSO_WM_SLIDE_TYPE" val="text"/>
  <p:tag name="KSO_WM_SLIDE_SUBTYPE" val="picTxt"/>
  <p:tag name="KSO_WM_SLIDE_SIZE" val="349.1*137.6"/>
  <p:tag name="KSO_WM_SLIDE_POSITION" val="143.575*297.15"/>
  <p:tag name="KSO_WM_SLIDE_LAYOUT" val="a_d_c"/>
  <p:tag name="KSO_WM_SLIDE_LAYOUT_CNT" val="1_1_1"/>
  <p:tag name="KSO_WM_SPECIAL_SOURCE" val="bdnull"/>
</p:tagLst>
</file>

<file path=ppt/tags/tag2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1218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18"/>
  <p:tag name="KSO_WM_TEMPLATE_CATEGORY" val="custom"/>
  <p:tag name="KSO_WM_UNIT_ISCONTENTS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18"/>
  <p:tag name="KSO_WM_TEMPLATE_CATEGORY" val="custom"/>
  <p:tag name="KSO_WM_SLIDE_INDEX" val="9"/>
  <p:tag name="KSO_WM_SLIDE_ID" val="custom20231218_9"/>
  <p:tag name="KSO_WM_TEMPLATE_MASTER_TYPE" val="0"/>
  <p:tag name="KSO_WM_SLIDE_LAYOUT" val="a_f"/>
  <p:tag name="KSO_WM_SLIDE_LAYOUT_CNT" val="1_1"/>
</p:tagLst>
</file>

<file path=ppt/tags/tag211.xml><?xml version="1.0" encoding="utf-8"?>
<p:tagLst xmlns:p="http://schemas.openxmlformats.org/presentationml/2006/main">
  <p:tag name="KSO_WM_PRESENTATION_SOURCE" val="WPPAIGeneratePP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占位符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二级&#13;三级&#13;四级&#13;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15"/>
</p:tagLst>
</file>

<file path=ppt/tags/tag7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二级&#13;三级&#13;四级&#13;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二级&#13;三级&#13;四级&#13;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二级&#13;三级&#13;四级&#13;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二级&#13;三级&#13;四级&#13;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615DFF"/>
      </a:accent1>
      <a:accent2>
        <a:srgbClr val="33C6FD"/>
      </a:accent2>
      <a:accent3>
        <a:srgbClr val="6694FC"/>
      </a:accent3>
      <a:accent4>
        <a:srgbClr val="9963FA"/>
      </a:accent4>
      <a:accent5>
        <a:srgbClr val="CC31F9"/>
      </a:accent5>
      <a:accent6>
        <a:srgbClr val="E646C8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WPS 文字</Application>
  <PresentationFormat>宽屏</PresentationFormat>
  <Paragraphs>79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BatangChe</vt:lpstr>
      <vt:lpstr>Apple SD Gothic Neo</vt:lpstr>
      <vt:lpstr>MiSans Normal</vt:lpstr>
      <vt:lpstr>微软雅黑</vt:lpstr>
      <vt:lpstr>思源黑体 CN Normal</vt:lpstr>
      <vt:lpstr>汉仪中黑KW</vt:lpstr>
      <vt:lpstr>黑体</vt:lpstr>
      <vt:lpstr>Arial</vt:lpstr>
      <vt:lpstr>WPS</vt:lpstr>
      <vt:lpstr>Office 主题​​</vt:lpstr>
      <vt:lpstr> Fraud Detection Project</vt:lpstr>
      <vt:lpstr>单击此处添加标题</vt:lpstr>
      <vt:lpstr>单击此处添加标题</vt:lpstr>
      <vt:lpstr>单击此处添加标题</vt:lpstr>
      <vt:lpstr>单击此处添加页面的标题</vt:lpstr>
      <vt:lpstr>Data insight</vt:lpstr>
      <vt:lpstr>PowerPoint 演示文稿</vt:lpstr>
      <vt:lpstr>单击此处添加标题</vt:lpstr>
      <vt:lpstr>单击此处添加标题</vt:lpstr>
      <vt:lpstr>单击此处添加大标题内容</vt:lpstr>
      <vt:lpstr>Future Improvements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ㅤㅤㅤㅤㅤㅤㅤㅤㅤㅤ</cp:lastModifiedBy>
  <cp:revision>162</cp:revision>
  <dcterms:created xsi:type="dcterms:W3CDTF">2025-05-28T07:46:34Z</dcterms:created>
  <dcterms:modified xsi:type="dcterms:W3CDTF">2025-05-28T07:46:34Z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13CCCED29A2B5D850CB5366832E4E0DB_41</vt:lpwstr>
  </property>
</Properties>
</file>